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34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4" r:id="rId26"/>
    <p:sldId id="325" r:id="rId27"/>
    <p:sldId id="323" r:id="rId28"/>
    <p:sldId id="327" r:id="rId29"/>
    <p:sldId id="326" r:id="rId30"/>
    <p:sldId id="329" r:id="rId31"/>
    <p:sldId id="33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2" userDrawn="1">
          <p15:clr>
            <a:srgbClr val="A4A3A4"/>
          </p15:clr>
        </p15:guide>
        <p15:guide id="3" pos="118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pos="7552" userDrawn="1">
          <p15:clr>
            <a:srgbClr val="A4A3A4"/>
          </p15:clr>
        </p15:guide>
        <p15:guide id="6" orient="horz" pos="40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B9CA"/>
    <a:srgbClr val="AE9D93"/>
    <a:srgbClr val="8FCFFD"/>
    <a:srgbClr val="FA7A7A"/>
    <a:srgbClr val="FADA7A"/>
    <a:srgbClr val="B3AD98"/>
    <a:srgbClr val="7F8EAD"/>
    <a:srgbClr val="7F8FAF"/>
    <a:srgbClr val="B79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 autoAdjust="0"/>
    <p:restoredTop sz="94660"/>
  </p:normalViewPr>
  <p:slideViewPr>
    <p:cSldViewPr snapToGrid="0" snapToObjects="1" showGuides="1">
      <p:cViewPr varScale="1">
        <p:scale>
          <a:sx n="106" d="100"/>
          <a:sy n="106" d="100"/>
        </p:scale>
        <p:origin x="120" y="174"/>
      </p:cViewPr>
      <p:guideLst>
        <p:guide orient="horz" pos="2160"/>
        <p:guide pos="3822"/>
        <p:guide pos="118"/>
        <p:guide orient="horz" pos="618"/>
        <p:guide pos="7552"/>
        <p:guide orient="horz" pos="40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eg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416483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기운으로 변이한 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946150" y="4163695"/>
            <a:ext cx="899795" cy="89979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935355" y="3195955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946150" y="515874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37298"/>
              </p:ext>
            </p:extLst>
          </p:nvPr>
        </p:nvGraphicFramePr>
        <p:xfrm>
          <a:off x="1846262" y="2768772"/>
          <a:ext cx="10164763" cy="338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929005" y="4204970"/>
            <a:ext cx="899795" cy="89979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929005" y="3211195"/>
            <a:ext cx="899795" cy="89979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929005" y="5201285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5074920"/>
            <a:ext cx="899795" cy="89979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929005" y="3098800"/>
            <a:ext cx="899795" cy="89979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05" y="4086860"/>
            <a:ext cx="899795" cy="89979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3"/>
          <p:cNvSpPr>
            <a:spLocks/>
          </p:cNvSpPr>
          <p:nvPr/>
        </p:nvSpPr>
        <p:spPr>
          <a:xfrm>
            <a:off x="800735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정</a:t>
            </a:r>
            <a:r>
              <a:rPr lang="ko-KR" sz="1800">
                <a:latin typeface="맑은 고딕" charset="0"/>
                <a:ea typeface="맑은 고딕" charset="0"/>
              </a:rPr>
              <a:t>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6"/>
          <p:cNvSpPr>
            <a:spLocks/>
          </p:cNvSpPr>
          <p:nvPr/>
        </p:nvSpPr>
        <p:spPr>
          <a:xfrm>
            <a:off x="5486400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사파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7"/>
          <p:cNvSpPr>
            <a:spLocks/>
          </p:cNvSpPr>
          <p:nvPr/>
        </p:nvSpPr>
        <p:spPr>
          <a:xfrm>
            <a:off x="582930" y="4587240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도방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9629775" y="451548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기타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1499235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2"/>
          <p:cNvSpPr>
            <a:spLocks/>
          </p:cNvSpPr>
          <p:nvPr/>
        </p:nvSpPr>
        <p:spPr>
          <a:xfrm>
            <a:off x="2849880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소림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3"/>
          <p:cNvSpPr>
            <a:spLocks/>
          </p:cNvSpPr>
          <p:nvPr/>
        </p:nvSpPr>
        <p:spPr>
          <a:xfrm>
            <a:off x="1118235" y="239077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무당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14"/>
          <p:cNvSpPr>
            <a:spLocks/>
          </p:cNvSpPr>
          <p:nvPr/>
        </p:nvSpPr>
        <p:spPr>
          <a:xfrm>
            <a:off x="3221990" y="238188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화산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5"/>
          <p:cNvSpPr>
            <a:spLocks/>
          </p:cNvSpPr>
          <p:nvPr/>
        </p:nvSpPr>
        <p:spPr>
          <a:xfrm>
            <a:off x="1499235" y="298894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곤륜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16"/>
          <p:cNvSpPr>
            <a:spLocks/>
          </p:cNvSpPr>
          <p:nvPr/>
        </p:nvSpPr>
        <p:spPr>
          <a:xfrm>
            <a:off x="2849880" y="298958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종남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7"/>
          <p:cNvSpPr>
            <a:spLocks/>
          </p:cNvSpPr>
          <p:nvPr/>
        </p:nvSpPr>
        <p:spPr>
          <a:xfrm>
            <a:off x="6030595" y="179260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8"/>
          <p:cNvSpPr>
            <a:spLocks/>
          </p:cNvSpPr>
          <p:nvPr/>
        </p:nvSpPr>
        <p:spPr>
          <a:xfrm>
            <a:off x="8645525" y="262382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19"/>
          <p:cNvSpPr>
            <a:spLocks/>
          </p:cNvSpPr>
          <p:nvPr/>
        </p:nvSpPr>
        <p:spPr>
          <a:xfrm>
            <a:off x="5808345" y="345503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하오문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0"/>
          <p:cNvSpPr>
            <a:spLocks/>
          </p:cNvSpPr>
          <p:nvPr/>
        </p:nvSpPr>
        <p:spPr>
          <a:xfrm>
            <a:off x="7376795" y="348170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일월신교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24"/>
          <p:cNvCxnSpPr/>
          <p:nvPr/>
        </p:nvCxnSpPr>
        <p:spPr>
          <a:xfrm flipV="1">
            <a:off x="1867535" y="2560320"/>
            <a:ext cx="1355725" cy="10160"/>
          </a:xfrm>
          <a:prstGeom prst="straightConnector1">
            <a:avLst/>
          </a:prstGeom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25"/>
          <p:cNvCxnSpPr>
            <a:stCxn id="20" idx="3"/>
            <a:endCxn id="25" idx="1"/>
          </p:cNvCxnSpPr>
          <p:nvPr/>
        </p:nvCxnSpPr>
        <p:spPr>
          <a:xfrm flipV="1">
            <a:off x="3599180" y="1971040"/>
            <a:ext cx="2432685" cy="1016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26"/>
          <p:cNvSpPr>
            <a:spLocks/>
          </p:cNvSpPr>
          <p:nvPr/>
        </p:nvSpPr>
        <p:spPr>
          <a:xfrm>
            <a:off x="1054735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좌도방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27"/>
          <p:cNvSpPr>
            <a:spLocks/>
          </p:cNvSpPr>
          <p:nvPr/>
        </p:nvSpPr>
        <p:spPr>
          <a:xfrm>
            <a:off x="2227580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우도방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1"/>
          <p:cNvSpPr>
            <a:spLocks/>
          </p:cNvSpPr>
          <p:nvPr/>
        </p:nvSpPr>
        <p:spPr>
          <a:xfrm>
            <a:off x="951230" y="1597025"/>
            <a:ext cx="3206115" cy="2014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4"/>
          <p:cNvSpPr txBox="1">
            <a:spLocks/>
          </p:cNvSpPr>
          <p:nvPr/>
        </p:nvSpPr>
        <p:spPr>
          <a:xfrm>
            <a:off x="2244725" y="231775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라이벌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5"/>
          <p:cNvSpPr txBox="1">
            <a:spLocks/>
          </p:cNvSpPr>
          <p:nvPr/>
        </p:nvSpPr>
        <p:spPr>
          <a:xfrm>
            <a:off x="4895215" y="172656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앙숙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6"/>
          <p:cNvSpPr txBox="1">
            <a:spLocks/>
          </p:cNvSpPr>
          <p:nvPr/>
        </p:nvSpPr>
        <p:spPr>
          <a:xfrm>
            <a:off x="4871720" y="2381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40" name="도형 37"/>
          <p:cNvSpPr>
            <a:spLocks/>
          </p:cNvSpPr>
          <p:nvPr/>
        </p:nvSpPr>
        <p:spPr>
          <a:xfrm>
            <a:off x="5684520" y="1597025"/>
            <a:ext cx="4018280" cy="235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0"/>
          <p:cNvSpPr>
            <a:spLocks/>
          </p:cNvSpPr>
          <p:nvPr/>
        </p:nvSpPr>
        <p:spPr>
          <a:xfrm>
            <a:off x="718185" y="5022850"/>
            <a:ext cx="2724785" cy="89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43"/>
          <p:cNvSpPr>
            <a:spLocks/>
          </p:cNvSpPr>
          <p:nvPr/>
        </p:nvSpPr>
        <p:spPr>
          <a:xfrm rot="5400000">
            <a:off x="5053965" y="1252220"/>
            <a:ext cx="456565" cy="2249170"/>
          </a:xfrm>
          <a:prstGeom prst="bentConnector2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4"/>
          <p:cNvCxnSpPr>
            <a:stCxn id="26" idx="1"/>
            <a:endCxn id="35" idx="3"/>
          </p:cNvCxnSpPr>
          <p:nvPr/>
        </p:nvCxnSpPr>
        <p:spPr>
          <a:xfrm rot="10800000">
            <a:off x="4156710" y="2604135"/>
            <a:ext cx="4490085" cy="199390"/>
          </a:xfrm>
          <a:prstGeom prst="bentConnector3">
            <a:avLst>
              <a:gd name="adj1" fmla="val 49929"/>
            </a:avLst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5"/>
          <p:cNvCxnSpPr>
            <a:stCxn id="28" idx="2"/>
            <a:endCxn id="35" idx="2"/>
          </p:cNvCxnSpPr>
          <p:nvPr/>
        </p:nvCxnSpPr>
        <p:spPr>
          <a:xfrm rot="5400000" flipH="1">
            <a:off x="5140960" y="1024255"/>
            <a:ext cx="227965" cy="5401945"/>
          </a:xfrm>
          <a:prstGeom prst="bentConnector3">
            <a:avLst>
              <a:gd name="adj1" fmla="val -11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6"/>
          <p:cNvSpPr txBox="1">
            <a:spLocks/>
          </p:cNvSpPr>
          <p:nvPr/>
        </p:nvSpPr>
        <p:spPr>
          <a:xfrm>
            <a:off x="4852670" y="3905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우호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47" name="도형 47"/>
          <p:cNvSpPr>
            <a:spLocks/>
          </p:cNvSpPr>
          <p:nvPr/>
        </p:nvSpPr>
        <p:spPr>
          <a:xfrm rot="10800000" flipH="1" flipV="1">
            <a:off x="951230" y="2604135"/>
            <a:ext cx="1727200" cy="2686050"/>
          </a:xfrm>
          <a:prstGeom prst="bentConnector4">
            <a:avLst>
              <a:gd name="adj1" fmla="val -14718"/>
              <a:gd name="adj2" fmla="val 6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9"/>
          <p:cNvCxnSpPr>
            <a:stCxn id="33" idx="2"/>
            <a:endCxn id="40" idx="2"/>
          </p:cNvCxnSpPr>
          <p:nvPr/>
        </p:nvCxnSpPr>
        <p:spPr>
          <a:xfrm rot="5400000" flipH="1" flipV="1">
            <a:off x="3752850" y="1704340"/>
            <a:ext cx="1693545" cy="6189980"/>
          </a:xfrm>
          <a:prstGeom prst="bentConnector3">
            <a:avLst>
              <a:gd name="adj1" fmla="val -30796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50"/>
          <p:cNvSpPr txBox="1">
            <a:spLocks/>
          </p:cNvSpPr>
          <p:nvPr/>
        </p:nvSpPr>
        <p:spPr>
          <a:xfrm>
            <a:off x="1337945" y="4048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51"/>
          <p:cNvSpPr txBox="1">
            <a:spLocks/>
          </p:cNvSpPr>
          <p:nvPr/>
        </p:nvSpPr>
        <p:spPr>
          <a:xfrm>
            <a:off x="4808855" y="5922010"/>
            <a:ext cx="62039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1" name="도형 52"/>
          <p:cNvSpPr>
            <a:spLocks/>
          </p:cNvSpPr>
          <p:nvPr/>
        </p:nvSpPr>
        <p:spPr>
          <a:xfrm>
            <a:off x="10196195" y="567245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잔존세력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3"/>
          <p:cNvSpPr>
            <a:spLocks/>
          </p:cNvSpPr>
          <p:nvPr/>
        </p:nvSpPr>
        <p:spPr>
          <a:xfrm>
            <a:off x="9950450" y="51288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살막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4"/>
          <p:cNvSpPr>
            <a:spLocks/>
          </p:cNvSpPr>
          <p:nvPr/>
        </p:nvSpPr>
        <p:spPr>
          <a:xfrm>
            <a:off x="9789795" y="4953000"/>
            <a:ext cx="1659890" cy="115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4" name="도형 56"/>
          <p:cNvCxnSpPr/>
          <p:nvPr/>
        </p:nvCxnSpPr>
        <p:spPr>
          <a:xfrm flipH="1" flipV="1">
            <a:off x="9702165" y="2774950"/>
            <a:ext cx="998855" cy="2533650"/>
          </a:xfrm>
          <a:prstGeom prst="bentConnector3">
            <a:avLst>
              <a:gd name="adj1" fmla="val -2546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7"/>
          <p:cNvSpPr txBox="1">
            <a:spLocks/>
          </p:cNvSpPr>
          <p:nvPr/>
        </p:nvSpPr>
        <p:spPr>
          <a:xfrm>
            <a:off x="10920095" y="395351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56" name="도형 59"/>
          <p:cNvCxnSpPr>
            <a:stCxn id="52" idx="1"/>
          </p:cNvCxnSpPr>
          <p:nvPr/>
        </p:nvCxnSpPr>
        <p:spPr>
          <a:xfrm rot="10800000">
            <a:off x="4182745" y="3155315"/>
            <a:ext cx="5768340" cy="2152650"/>
          </a:xfrm>
          <a:prstGeom prst="bentConnector3">
            <a:avLst>
              <a:gd name="adj1" fmla="val 8018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60"/>
          <p:cNvSpPr txBox="1">
            <a:spLocks/>
          </p:cNvSpPr>
          <p:nvPr/>
        </p:nvSpPr>
        <p:spPr>
          <a:xfrm>
            <a:off x="6385560" y="5064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적대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60">
            <a:extLst>
              <a:ext uri="{FF2B5EF4-FFF2-40B4-BE49-F238E27FC236}">
                <a16:creationId xmlns:a16="http://schemas.microsoft.com/office/drawing/2014/main" id="{0A94FBED-C7F6-4D1B-AF9D-2CD739DA3C22}"/>
              </a:ext>
            </a:extLst>
          </p:cNvPr>
          <p:cNvSpPr txBox="1">
            <a:spLocks/>
          </p:cNvSpPr>
          <p:nvPr/>
        </p:nvSpPr>
        <p:spPr>
          <a:xfrm>
            <a:off x="6303010" y="325691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000" dirty="0">
                <a:latin typeface="맑은 고딕" charset="0"/>
                <a:ea typeface="맑은 고딕" charset="0"/>
              </a:rPr>
              <a:t>중립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3589020" y="1044575"/>
          <a:ext cx="8448675" cy="178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높은 회피력을 중심으로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취권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04260" y="2958465"/>
          <a:ext cx="8432800" cy="170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강한 신체 능력을 이용한 봉법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금강불괴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특히 마교와 매우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613150" y="4829810"/>
          <a:ext cx="8416925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태극혜검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21080"/>
          <a:ext cx="8448040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52190" y="2815590"/>
          <a:ext cx="8448675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곤륜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뛰어난 경공술로 기동성을 살린 치고 빠지기에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운룡대팔식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/>
          <p:cNvGraphicFramePr>
            <a:graphicFrameLocks noGrp="1"/>
          </p:cNvGraphicFramePr>
          <p:nvPr/>
        </p:nvGraphicFramePr>
        <p:xfrm>
          <a:off x="3552190" y="4696460"/>
          <a:ext cx="844169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천하삼십육검법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사파 세력들과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552190" y="2847975"/>
          <a:ext cx="8448675" cy="176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혈라신공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52190" y="1063625"/>
          <a:ext cx="844169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마교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3545205" y="4687570"/>
          <a:ext cx="8448040" cy="164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5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하오문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592195" y="2837815"/>
          <a:ext cx="8444865" cy="177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9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좌도방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사파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/>
          <p:cNvGraphicFramePr>
            <a:graphicFrameLocks noGrp="1"/>
          </p:cNvGraphicFramePr>
          <p:nvPr/>
        </p:nvGraphicFramePr>
        <p:xfrm>
          <a:off x="3590925" y="4702810"/>
          <a:ext cx="8441690" cy="175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우도방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 자체가 중립을 지키지만 정파 계열 세력들과 기술적 교류가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/>
          <p:cNvGraphicFramePr>
            <a:graphicFrameLocks noGrp="1"/>
          </p:cNvGraphicFramePr>
          <p:nvPr/>
        </p:nvGraphicFramePr>
        <p:xfrm>
          <a:off x="3579495" y="1028700"/>
          <a:ext cx="8441055" cy="172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일월신교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소속되지 않아 사파로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25082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73207"/>
              </p:ext>
            </p:extLst>
          </p:nvPr>
        </p:nvGraphicFramePr>
        <p:xfrm>
          <a:off x="1988823" y="1727199"/>
          <a:ext cx="3594614" cy="34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234">
                  <a:extLst>
                    <a:ext uri="{9D8B030D-6E8A-4147-A177-3AD203B41FA5}">
                      <a16:colId xmlns:a16="http://schemas.microsoft.com/office/drawing/2014/main" val="931803885"/>
                    </a:ext>
                  </a:extLst>
                </a:gridCol>
                <a:gridCol w="1507435">
                  <a:extLst>
                    <a:ext uri="{9D8B030D-6E8A-4147-A177-3AD203B41FA5}">
                      <a16:colId xmlns:a16="http://schemas.microsoft.com/office/drawing/2014/main" val="1826740770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목차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ko-KR" altLang="en-US" sz="8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2" action="ppaction://hlinksldjump"/>
                        </a:rPr>
                        <a:t>문서 개요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16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세력 세부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게</a:t>
                      </a:r>
                      <a:r>
                        <a:rPr 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3" action="ppaction://hlinksldjump"/>
                        </a:rPr>
                        <a:t>임 개요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아이템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장비 무기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4" action="ppaction://hlinksldjump"/>
                        </a:rPr>
                        <a:t>방향성 정립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18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아이템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장비 무기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5" action="ppaction://hlinksldjump"/>
                        </a:rPr>
                        <a:t>세계관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6" action="ppaction://hlinksldjump"/>
                        </a:rPr>
                        <a:t>확립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19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아이템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장비 </a:t>
                      </a:r>
                      <a:r>
                        <a:rPr lang="ko-KR" altLang="en-US" sz="8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방어구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hlinkClick r:id="rId7" action="ppaction://hlinksldjump"/>
                        </a:rPr>
                        <a:t>캐릭터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아이템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장비 장신구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소비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캐릭터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능력치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21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아이템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투척무기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기타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몬스터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22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38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몬스터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– 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원령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23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멀티 플레이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2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None/>
                      </a:pP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몬스터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– 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요괴</a:t>
                      </a:r>
                      <a:endParaRPr lang="en-US" altLang="ko-KR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24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환경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23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몬스터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– 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요물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25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날씨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시간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74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세력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26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대련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423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12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세력도</a:t>
                      </a:r>
                      <a:endParaRPr lang="en-US" altLang="ko-KR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27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커맨드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슬롯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87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13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세력 세부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28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조작법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14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세력 세부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fld id="{D9E444BC-87F8-4EB8-BBF2-74B220490523}" type="slidenum">
                        <a:rPr lang="ko-KR" altLang="en-US" sz="800" b="1" i="0" kern="120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fld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유료화 모델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hangingPunct="1">
                        <a:buFont typeface="+mj-lt"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endParaRPr lang="ko-KR" altLang="en-US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세력 세부 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hangingPunct="1"/>
                      <a:endParaRPr lang="en-US" altLang="ko-KR" sz="8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hangingPunct="1"/>
                      <a:endParaRPr lang="en-US" altLang="ko-KR" sz="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2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 아이템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FE5DB-6472-4449-9044-FFC2A40B587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00805"/>
            <a:ext cx="1800225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6.제작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강화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419481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6.수련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멀티 플레이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6.환경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069"/>
              </p:ext>
            </p:extLst>
          </p:nvPr>
        </p:nvGraphicFramePr>
        <p:xfrm>
          <a:off x="2470638" y="1090930"/>
          <a:ext cx="950800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환경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평지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숨겨진 보물이나 은둔고수 등이 있는 경우가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AB7C44-D932-4122-880A-F98E3DD2D30E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90930"/>
            <a:ext cx="2160270" cy="899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36BDA-D474-4153-AD52-45B54CE3580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63750"/>
            <a:ext cx="2160270" cy="899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783A7-AB66-456A-A82B-4A9E79A2090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075940"/>
            <a:ext cx="2160270" cy="899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904938-50D5-47EC-B16F-8998A5117948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5097780"/>
            <a:ext cx="2160270" cy="89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61D4A-A0BD-4A8B-98C6-86908843E519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4088130"/>
            <a:ext cx="2160270" cy="8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6.날씨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/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시간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2511425" y="1038860"/>
          <a:ext cx="948055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날씨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낙뢰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87884"/>
              </p:ext>
            </p:extLst>
          </p:nvPr>
        </p:nvGraphicFramePr>
        <p:xfrm>
          <a:off x="2511572" y="4295971"/>
          <a:ext cx="9480403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b="1" kern="1200" dirty="0">
                          <a:solidFill>
                            <a:srgbClr val="FFFFFF"/>
                          </a:solidFill>
                        </a:rPr>
                        <a:t>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시간이 지남에 따라 변화가 나타난다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아침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뜨며 점점 밝아 지고 괴물의 출현 빈도가 줄어든다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점심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밝은 시간 때며 괴물의 출현 빈도도 가장 낮다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저녁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해가 지며 점점 어두워 지고 괴물의 출현 빈도가 늘어난다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가장 어두운 시간 때며 괴물의 출현 빈도도 가장 높다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C0AE6E-1144-47B4-8603-C06951922E3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038860"/>
            <a:ext cx="2160270" cy="144018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" y="2607310"/>
            <a:ext cx="2160905" cy="144081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5467985"/>
            <a:ext cx="2160905" cy="900430"/>
          </a:xfrm>
          <a:prstGeom prst="rect">
            <a:avLst/>
          </a:prstGeom>
          <a:noFill/>
        </p:spPr>
      </p:pic>
      <p:pic>
        <p:nvPicPr>
          <p:cNvPr id="18" name="그림 3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4544695"/>
            <a:ext cx="2160905" cy="9004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6.대련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29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46029"/>
              </p:ext>
            </p:extLst>
          </p:nvPr>
        </p:nvGraphicFramePr>
        <p:xfrm>
          <a:off x="2505393" y="1238250"/>
          <a:ext cx="952214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고수와 대련하는 것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65094"/>
              </p:ext>
            </p:extLst>
          </p:nvPr>
        </p:nvGraphicFramePr>
        <p:xfrm>
          <a:off x="2505808" y="3659505"/>
          <a:ext cx="9529982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82180A-99F4-4192-B460-6CBFDDA32A3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351915"/>
            <a:ext cx="216027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A2714-F044-453C-971A-DBF2008875E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773170"/>
            <a:ext cx="21602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6.커맨드/퀵 슬롯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30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35142"/>
              </p:ext>
            </p:extLst>
          </p:nvPr>
        </p:nvGraphicFramePr>
        <p:xfrm>
          <a:off x="3429001" y="1214536"/>
          <a:ext cx="8572500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커맨드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특수 키(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Q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E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)와 일반 키(이동키, 마우스 왼쪽, 마우스  오른쪽)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같이 입력하는 것으로 특정 스킬을 발동하는 시스템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커맨드로 스킬 사용시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소폭 줄어드는 등의 이점이 존재한다.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특수 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커맨드 시스템을 사용하기 위해 존재하는 키로 3가지가 존재한다. 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(기본 배치 Q, E, 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규칙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커맨드는 최대 3개의 조합 까지 존재한다.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 사용으로 줄어드는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 스킬의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쿨타임이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5초 이하일 경우 최대 1초 까지만 적용되며 1초 이하로는 줄어들지 않는다.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26494"/>
              </p:ext>
            </p:extLst>
          </p:nvPr>
        </p:nvGraphicFramePr>
        <p:xfrm>
          <a:off x="3429000" y="3755706"/>
          <a:ext cx="8572500" cy="146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377">
                  <a:extLst>
                    <a:ext uri="{9D8B030D-6E8A-4147-A177-3AD203B41FA5}">
                      <a16:colId xmlns:a16="http://schemas.microsoft.com/office/drawing/2014/main" val="3216598305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퀵 슬롯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5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커맨드를 사용하지 않고 스킬이나 소비 아이템을 키에 직접 배치하여 사용하는 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다수의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설정을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슬롯 배치 설정은 최대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까지 설정할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배치 슬롯 변경 키를 눌러 배치를 변경할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72181"/>
                  </a:ext>
                </a:extLst>
              </a:tr>
            </a:tbl>
          </a:graphicData>
        </a:graphic>
      </p:graphicFrame>
      <p:pic>
        <p:nvPicPr>
          <p:cNvPr id="20" name="그림 4" descr="C:/Users/yhgki/AppData/Roaming/PolarisOffice/ETemp/12456_8877456/fImage112246460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" y="3596639"/>
            <a:ext cx="3018790" cy="197294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C288B4-9FFF-4DC4-A92B-D978536E34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29131" r="17028" b="13517"/>
          <a:stretch/>
        </p:blipFill>
        <p:spPr>
          <a:xfrm>
            <a:off x="258347" y="1205016"/>
            <a:ext cx="3018790" cy="216768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8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6.조작법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31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700" cy="442595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9" name="도형 32"/>
          <p:cNvCxnSpPr/>
          <p:nvPr/>
        </p:nvCxnSpPr>
        <p:spPr>
          <a:xfrm>
            <a:off x="0" y="975360"/>
            <a:ext cx="121945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7241"/>
              </p:ext>
            </p:extLst>
          </p:nvPr>
        </p:nvGraphicFramePr>
        <p:xfrm>
          <a:off x="9166076" y="1680465"/>
          <a:ext cx="2584800" cy="295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089">
                  <a:extLst>
                    <a:ext uri="{9D8B030D-6E8A-4147-A177-3AD203B41FA5}">
                      <a16:colId xmlns:a16="http://schemas.microsoft.com/office/drawing/2014/main" val="1702649935"/>
                    </a:ext>
                  </a:extLst>
                </a:gridCol>
                <a:gridCol w="1398899">
                  <a:extLst>
                    <a:ext uri="{9D8B030D-6E8A-4147-A177-3AD203B41FA5}">
                      <a16:colId xmlns:a16="http://schemas.microsoft.com/office/drawing/2014/main" val="3566390580"/>
                    </a:ext>
                  </a:extLst>
                </a:gridCol>
              </a:tblGrid>
              <a:tr h="421274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기본 셋팅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949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좌측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우측 이동키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전방/좌측/후방/우측 이동키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97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점프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EA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특수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D9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상호 작용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공격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공격 키 (캐릭터 우측 손 장착 무기)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7A7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줌 아웃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F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퀵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슬롯 배치 스위칭 키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682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9D9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대쉬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043F11B-69B4-4A17-BFE0-E000B116846B}"/>
              </a:ext>
            </a:extLst>
          </p:cNvPr>
          <p:cNvGrpSpPr/>
          <p:nvPr/>
        </p:nvGrpSpPr>
        <p:grpSpPr>
          <a:xfrm>
            <a:off x="267379" y="2415739"/>
            <a:ext cx="6357864" cy="2272021"/>
            <a:chOff x="3181643" y="1322049"/>
            <a:chExt cx="6033774" cy="198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D62F3-4416-4674-AF7D-53500645C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788" y="1322049"/>
              <a:ext cx="6029629" cy="1980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8D0A60-C12E-4C89-A26C-C4B745E97536}"/>
                </a:ext>
              </a:extLst>
            </p:cNvPr>
            <p:cNvSpPr/>
            <p:nvPr/>
          </p:nvSpPr>
          <p:spPr>
            <a:xfrm>
              <a:off x="4141236" y="1711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912180-A88E-43FF-AC58-8BAFF6F6E1E6}"/>
                </a:ext>
              </a:extLst>
            </p:cNvPr>
            <p:cNvSpPr/>
            <p:nvPr/>
          </p:nvSpPr>
          <p:spPr>
            <a:xfrm>
              <a:off x="3943236" y="2107655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F38493-FF79-46CC-AEC2-732C556C7327}"/>
                </a:ext>
              </a:extLst>
            </p:cNvPr>
            <p:cNvSpPr/>
            <p:nvPr/>
          </p:nvSpPr>
          <p:spPr>
            <a:xfrm>
              <a:off x="4339236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28D9D5-6A42-40FF-8D15-400311E2B544}"/>
                </a:ext>
              </a:extLst>
            </p:cNvPr>
            <p:cNvSpPr/>
            <p:nvPr/>
          </p:nvSpPr>
          <p:spPr>
            <a:xfrm>
              <a:off x="4718673" y="2107114"/>
              <a:ext cx="396000" cy="396000"/>
            </a:xfrm>
            <a:prstGeom prst="rect">
              <a:avLst/>
            </a:pr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629945-4FF5-434D-A8B9-EFA0D3DC0DC4}"/>
                </a:ext>
              </a:extLst>
            </p:cNvPr>
            <p:cNvSpPr/>
            <p:nvPr/>
          </p:nvSpPr>
          <p:spPr>
            <a:xfrm>
              <a:off x="5123465" y="2900971"/>
              <a:ext cx="1763598" cy="39600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DED0A1-862A-4FEB-A123-8E89F6DF63F4}"/>
                </a:ext>
              </a:extLst>
            </p:cNvPr>
            <p:cNvSpPr/>
            <p:nvPr/>
          </p:nvSpPr>
          <p:spPr>
            <a:xfrm>
              <a:off x="3745236" y="171165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50E663-643E-4E3C-9439-3237783FCA19}"/>
                </a:ext>
              </a:extLst>
            </p:cNvPr>
            <p:cNvSpPr/>
            <p:nvPr/>
          </p:nvSpPr>
          <p:spPr>
            <a:xfrm>
              <a:off x="4532474" y="1719365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B1314E-03D8-4647-94CA-BD67CA3AA8E2}"/>
                </a:ext>
              </a:extLst>
            </p:cNvPr>
            <p:cNvSpPr/>
            <p:nvPr/>
          </p:nvSpPr>
          <p:spPr>
            <a:xfrm>
              <a:off x="4932504" y="1710767"/>
              <a:ext cx="396000" cy="396000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93A53A-E69F-43B6-95FF-C441FEECA7A9}"/>
                </a:ext>
              </a:extLst>
            </p:cNvPr>
            <p:cNvSpPr/>
            <p:nvPr/>
          </p:nvSpPr>
          <p:spPr>
            <a:xfrm>
              <a:off x="5116252" y="2115560"/>
              <a:ext cx="396000" cy="3960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19EE0F-A991-4047-9503-9993593BF40A}"/>
                </a:ext>
              </a:extLst>
            </p:cNvPr>
            <p:cNvSpPr/>
            <p:nvPr/>
          </p:nvSpPr>
          <p:spPr>
            <a:xfrm>
              <a:off x="3186153" y="1710767"/>
              <a:ext cx="570884" cy="39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14E3B08-1F28-4A0C-AE04-EF99F66DE0D5}"/>
                </a:ext>
              </a:extLst>
            </p:cNvPr>
            <p:cNvSpPr/>
            <p:nvPr/>
          </p:nvSpPr>
          <p:spPr>
            <a:xfrm>
              <a:off x="3194944" y="2503655"/>
              <a:ext cx="955083" cy="396000"/>
            </a:xfrm>
            <a:prstGeom prst="rect">
              <a:avLst/>
            </a:prstGeom>
            <a:solidFill>
              <a:srgbClr val="5E3B2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125112-FA8E-48D4-AE97-EC3E507A0512}"/>
                </a:ext>
              </a:extLst>
            </p:cNvPr>
            <p:cNvSpPr/>
            <p:nvPr/>
          </p:nvSpPr>
          <p:spPr>
            <a:xfrm>
              <a:off x="3181643" y="1323365"/>
              <a:ext cx="396000" cy="396000"/>
            </a:xfrm>
            <a:prstGeom prst="rect">
              <a:avLst/>
            </a:prstGeom>
            <a:solidFill>
              <a:srgbClr val="465B2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CCFA9-0899-43DF-96D0-06E09F133295}"/>
              </a:ext>
            </a:extLst>
          </p:cNvPr>
          <p:cNvGrpSpPr/>
          <p:nvPr/>
        </p:nvGrpSpPr>
        <p:grpSpPr>
          <a:xfrm>
            <a:off x="7179652" y="2347449"/>
            <a:ext cx="1432015" cy="2094866"/>
            <a:chOff x="8525992" y="1322070"/>
            <a:chExt cx="1048831" cy="15592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D54A01-72E5-4ED5-86C6-F8808AB65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3" t="11934" r="17018" b="7594"/>
            <a:stretch/>
          </p:blipFill>
          <p:spPr>
            <a:xfrm>
              <a:off x="8525992" y="1322070"/>
              <a:ext cx="1048831" cy="1559267"/>
            </a:xfrm>
            <a:prstGeom prst="rect">
              <a:avLst/>
            </a:prstGeom>
          </p:spPr>
        </p:pic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6E155198-54CC-4D1B-A439-C426000C1469}"/>
                </a:ext>
              </a:extLst>
            </p:cNvPr>
            <p:cNvSpPr/>
            <p:nvPr/>
          </p:nvSpPr>
          <p:spPr>
            <a:xfrm rot="16200000">
              <a:off x="8600762" y="1633483"/>
              <a:ext cx="451573" cy="297082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FF76B0FA-8D98-4279-8D33-3BF49B8E28F8}"/>
                </a:ext>
              </a:extLst>
            </p:cNvPr>
            <p:cNvSpPr/>
            <p:nvPr/>
          </p:nvSpPr>
          <p:spPr>
            <a:xfrm rot="16200000" flipV="1">
              <a:off x="9041474" y="1635119"/>
              <a:ext cx="451573" cy="293808"/>
            </a:xfrm>
            <a:prstGeom prst="snip1Rect">
              <a:avLst>
                <a:gd name="adj" fmla="val 50000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21F4F9-7BFB-4C7A-8727-5D9E5F275B20}"/>
                </a:ext>
              </a:extLst>
            </p:cNvPr>
            <p:cNvSpPr/>
            <p:nvPr/>
          </p:nvSpPr>
          <p:spPr>
            <a:xfrm>
              <a:off x="9001467" y="1550719"/>
              <a:ext cx="96715" cy="45157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7.유료화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8D35763B-1845-4045-83E3-3478275AE03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CF13849C-340F-4260-B9E6-C1991F0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50576"/>
              </p:ext>
            </p:extLst>
          </p:nvPr>
        </p:nvGraphicFramePr>
        <p:xfrm>
          <a:off x="192404" y="1022251"/>
          <a:ext cx="111613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27">
                  <a:extLst>
                    <a:ext uri="{9D8B030D-6E8A-4147-A177-3AD203B41FA5}">
                      <a16:colId xmlns:a16="http://schemas.microsoft.com/office/drawing/2014/main" val="4270586503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004795389"/>
                    </a:ext>
                  </a:extLst>
                </a:gridCol>
                <a:gridCol w="8953500">
                  <a:extLst>
                    <a:ext uri="{9D8B030D-6E8A-4147-A177-3AD203B41FA5}">
                      <a16:colId xmlns:a16="http://schemas.microsoft.com/office/drawing/2014/main" val="2171846685"/>
                    </a:ext>
                  </a:extLst>
                </a:gridCol>
              </a:tblGrid>
              <a:tr h="33596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DLC + </a:t>
                      </a:r>
                      <a:r>
                        <a:rPr lang="ko-KR" altLang="en-US" dirty="0"/>
                        <a:t>부분 유료화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31295"/>
                  </a:ext>
                </a:extLst>
              </a:tr>
              <a:tr h="3359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게임에서 이 방식의 유료화 모델이 밸런스적 부분을 건드리지 않으며 효율적이라고 판단했다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83449"/>
                  </a:ext>
                </a:extLst>
              </a:tr>
            </a:tbl>
          </a:graphicData>
        </a:graphic>
      </p:graphicFrame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88B65F5-2808-4210-84E9-9DEB46F08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5052"/>
              </p:ext>
            </p:extLst>
          </p:nvPr>
        </p:nvGraphicFramePr>
        <p:xfrm>
          <a:off x="192405" y="2064921"/>
          <a:ext cx="11796395" cy="426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489">
                  <a:extLst>
                    <a:ext uri="{9D8B030D-6E8A-4147-A177-3AD203B41FA5}">
                      <a16:colId xmlns:a16="http://schemas.microsoft.com/office/drawing/2014/main" val="3256507942"/>
                    </a:ext>
                  </a:extLst>
                </a:gridCol>
                <a:gridCol w="2488302">
                  <a:extLst>
                    <a:ext uri="{9D8B030D-6E8A-4147-A177-3AD203B41FA5}">
                      <a16:colId xmlns:a16="http://schemas.microsoft.com/office/drawing/2014/main" val="1418335635"/>
                    </a:ext>
                  </a:extLst>
                </a:gridCol>
                <a:gridCol w="7603604">
                  <a:extLst>
                    <a:ext uri="{9D8B030D-6E8A-4147-A177-3AD203B41FA5}">
                      <a16:colId xmlns:a16="http://schemas.microsoft.com/office/drawing/2014/main" val="1668882428"/>
                    </a:ext>
                  </a:extLst>
                </a:gridCol>
              </a:tblGrid>
              <a:tr h="50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52848"/>
                  </a:ext>
                </a:extLst>
              </a:tr>
              <a:tr h="7526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DLC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본편 스토리 마지막에 최종 보스를 제압한 다음 최종 보스가 지맥의 힘을 조작할 수 있게 된 이유를 알아내고 지맥의 수호자가 되는 과정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80172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확장팩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달기로 인하여 몰락한 무림 세력들의 모아 새로운 세력을 만들고 </a:t>
                      </a:r>
                      <a:endParaRPr lang="en-US" altLang="ko-KR" sz="1400" dirty="0">
                        <a:highlight>
                          <a:srgbClr val="E7E9ED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무림을 통일하는 이야기</a:t>
                      </a:r>
                      <a:r>
                        <a:rPr lang="en-US" altLang="ko-KR" sz="1400" dirty="0">
                          <a:highlight>
                            <a:srgbClr val="E7E9ED"/>
                          </a:highlight>
                        </a:rPr>
                        <a:t>.</a:t>
                      </a:r>
                      <a:endParaRPr lang="ko-KR" altLang="en-US" sz="1400" dirty="0">
                        <a:highlight>
                          <a:srgbClr val="E7E9ED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80267"/>
                  </a:ext>
                </a:extLst>
              </a:tr>
              <a:tr h="75260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부분 유료화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치장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캐릭터와 장비 아이템의 외형 및 스킬의 이펙트를 바꿀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481303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캐릭터 </a:t>
                      </a:r>
                      <a:r>
                        <a:rPr lang="ko-KR" altLang="en-US" sz="1400" b="1" dirty="0" err="1"/>
                        <a:t>스롯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확장권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계정 내에 생성할 수 있는 캐릭터의 숫자 제한을 늘려주는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40249"/>
                  </a:ext>
                </a:extLst>
              </a:tr>
              <a:tr h="75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 초기화 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highlight>
                            <a:srgbClr val="E7E9ED"/>
                          </a:highlight>
                        </a:rPr>
                        <a:t>일반적인 스토리 초기화와 달리 특정 지역만을 제한 하여 스토리를 초기화할 수 있는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855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F8283366-45B0-4C2A-B4BD-ACACB2970B5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실행 단추: 문서 11">
            <a:hlinkClick r:id="rId2" action="ppaction://hlinksldjump"/>
            <a:extLst>
              <a:ext uri="{FF2B5EF4-FFF2-40B4-BE49-F238E27FC236}">
                <a16:creationId xmlns:a16="http://schemas.microsoft.com/office/drawing/2014/main" id="{7AD477DD-8631-4C5B-BC0A-0418748584E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4FB19F12-2FA3-4F14-879B-508FBBABE94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일에는 복수귀적 면모를 보인다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9886"/>
              </p:ext>
            </p:extLst>
          </p:nvPr>
        </p:nvGraphicFramePr>
        <p:xfrm>
          <a:off x="1723390" y="1295400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Pages>33</Pages>
  <Words>3506</Words>
  <Characters>0</Characters>
  <Application>Microsoft Office PowerPoint</Application>
  <DocSecurity>0</DocSecurity>
  <PresentationFormat>와이드스크린</PresentationFormat>
  <Lines>0</Lines>
  <Paragraphs>936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38</cp:revision>
  <dcterms:modified xsi:type="dcterms:W3CDTF">2023-11-15T10:49:30Z</dcterms:modified>
  <cp:version>9.103.97.45139</cp:version>
</cp:coreProperties>
</file>